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957BB-435F-06C3-3A02-B0016A93E711}" v="305" dt="2024-11-11T22:51:40.246"/>
    <p1510:client id="{56C30BD3-94F1-68E0-CC1C-6506BD79630F}" v="27" dt="2024-11-11T23:21:26.322"/>
    <p1510:client id="{8AE9C0C6-0A08-5953-5F7D-00CCEC129BFF}" v="664" dt="2024-11-11T20:52:02.186"/>
    <p1510:client id="{DE4FCA83-8859-8079-99E1-E5B11D149CD8}" v="18" dt="2024-11-11T23:23:05.9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6168" autoAdjust="0"/>
  </p:normalViewPr>
  <p:slideViewPr>
    <p:cSldViewPr snapToGrid="0">
      <p:cViewPr>
        <p:scale>
          <a:sx n="33" d="100"/>
          <a:sy n="33" d="100"/>
        </p:scale>
        <p:origin x="1411" y="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Document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504202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  <a:p>
            <a:pPr algn="ctr"/>
            <a:r>
              <a:rPr lang="pt-BR" sz="40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6324" y="2916456"/>
            <a:ext cx="24201207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REFORMA TRIBUTÁRIA E O SIMPLES NACIONAL: Impactos e adaptações</a:t>
            </a:r>
          </a:p>
          <a:p>
            <a:pPr algn="ctr"/>
            <a:endParaRPr lang="pt-BR" sz="1400" dirty="0">
              <a:latin typeface="Arial"/>
              <a:cs typeface="Arial"/>
            </a:endParaRPr>
          </a:p>
          <a:p>
            <a:pPr algn="ctr"/>
            <a:r>
              <a:rPr lang="pt-BR" sz="3000" b="1" cap="all" dirty="0" err="1">
                <a:latin typeface="Arial"/>
                <a:cs typeface="Arial"/>
              </a:rPr>
              <a:t>Layandra</a:t>
            </a:r>
            <a:r>
              <a:rPr lang="pt-BR" sz="3000" b="1" cap="all" dirty="0">
                <a:latin typeface="Arial"/>
                <a:cs typeface="Arial"/>
              </a:rPr>
              <a:t> pereira </a:t>
            </a:r>
            <a:r>
              <a:rPr lang="pt-BR" sz="3000" b="1" cap="all" dirty="0" err="1">
                <a:latin typeface="Arial"/>
                <a:cs typeface="Arial"/>
              </a:rPr>
              <a:t>galvão</a:t>
            </a:r>
            <a:r>
              <a:rPr lang="pt-BR" sz="3000" b="1" cap="all" dirty="0">
                <a:latin typeface="Arial"/>
                <a:cs typeface="Arial"/>
              </a:rPr>
              <a:t>, NICOLI C. PEREIRA GALVÃO</a:t>
            </a:r>
            <a:endParaRPr lang="pt-BR" sz="3000" b="1" cap="all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Orientador: </a:t>
            </a:r>
            <a:r>
              <a:rPr lang="pt-BR" sz="3000" dirty="0">
                <a:latin typeface="Arial"/>
                <a:cs typeface="Arial"/>
              </a:rPr>
              <a:t>Prof. Alexandre Daniel Alves 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869250" y="35772470"/>
            <a:ext cx="27428656" cy="51571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dirty="0"/>
              <a:t>BRASIL. Lei Complementar nº 214, de 9 de janeiro de 2025. </a:t>
            </a:r>
            <a:r>
              <a:rPr lang="pt-BR" sz="2800" b="1" dirty="0"/>
              <a:t>Regulamenta o Imposto sobre Bens e Serviços (IBS), a Contribuição sobre Bens e Serviços (CBS) e o Imposto Seletivo (IS</a:t>
            </a:r>
            <a:r>
              <a:rPr lang="pt-BR" sz="2800" dirty="0"/>
              <a:t>). Diário Oficial da União: seção 1, Brasília, DF, 10 jan. 2025. Disponível em: https://www.planalto.gov.br/ccivil_03/leis/</a:t>
            </a:r>
            <a:r>
              <a:rPr lang="pt-BR" sz="2800" dirty="0" err="1"/>
              <a:t>lcp</a:t>
            </a:r>
            <a:r>
              <a:rPr lang="pt-BR" sz="2800" dirty="0"/>
              <a:t>/lcp214.htm.htm. Acesso em: 19 out. 2025.</a:t>
            </a:r>
          </a:p>
          <a:p>
            <a:pPr algn="ctr"/>
            <a:r>
              <a:rPr lang="pt-BR" sz="2800" dirty="0">
                <a:ea typeface="Calibri"/>
                <a:cs typeface="Calibri"/>
              </a:rPr>
              <a:t>COMITÊ GESTOR DO SIMPLES NACIONAL (CGSN). </a:t>
            </a:r>
            <a:r>
              <a:rPr lang="pt-BR" sz="2800" b="1" dirty="0">
                <a:ea typeface="Calibri"/>
                <a:cs typeface="Calibri"/>
              </a:rPr>
              <a:t>Resolução CGSN nº 183, de 30 de junho de 2025. Dispõe sobre o regime tributário das micro e pequenas empresas no Simples Nacional</a:t>
            </a:r>
            <a:r>
              <a:rPr lang="pt-BR" sz="2800" dirty="0">
                <a:ea typeface="Calibri"/>
                <a:cs typeface="Calibri"/>
              </a:rPr>
              <a:t>. Disponível em: https://normasinternet2.receita.fazenda.gov.br/#/consulta/externa/147034. Acesso em: 20 out. 2025.</a:t>
            </a:r>
          </a:p>
          <a:p>
            <a:pPr algn="ctr"/>
            <a:r>
              <a:rPr lang="pt-BR" sz="2800" dirty="0">
                <a:ea typeface="Calibri"/>
                <a:cs typeface="Calibri"/>
              </a:rPr>
              <a:t>SEBRAE. </a:t>
            </a:r>
            <a:r>
              <a:rPr lang="pt-BR" sz="2800" b="1" dirty="0">
                <a:ea typeface="Calibri" panose="020F0502020204030204"/>
                <a:cs typeface="Calibri" panose="020F0502020204030204"/>
              </a:rPr>
              <a:t>Impactos da Reforma Tributária nas Micro e Pequenas Empresas. Brasília</a:t>
            </a:r>
            <a:r>
              <a:rPr lang="pt-BR" sz="2800" dirty="0">
                <a:ea typeface="Calibri" panose="020F0502020204030204"/>
                <a:cs typeface="Calibri" panose="020F0502020204030204"/>
              </a:rPr>
              <a:t>, DF: SEBRAE, 2024. Disponível em: https://sebrae.com.br/sites/</a:t>
            </a:r>
            <a:r>
              <a:rPr lang="pt-BR" sz="2800" dirty="0" err="1">
                <a:ea typeface="Calibri" panose="020F0502020204030204"/>
                <a:cs typeface="Calibri" panose="020F0502020204030204"/>
              </a:rPr>
              <a:t>PortalSebrae</a:t>
            </a:r>
            <a:r>
              <a:rPr lang="pt-BR" sz="2800" dirty="0">
                <a:ea typeface="Calibri" panose="020F0502020204030204"/>
                <a:cs typeface="Calibri" panose="020F0502020204030204"/>
              </a:rPr>
              <a:t>/</a:t>
            </a:r>
            <a:r>
              <a:rPr lang="pt-BR" sz="2800" dirty="0" err="1">
                <a:ea typeface="Calibri" panose="020F0502020204030204"/>
                <a:cs typeface="Calibri" panose="020F0502020204030204"/>
              </a:rPr>
              <a:t>ufs</a:t>
            </a:r>
            <a:r>
              <a:rPr lang="pt-BR" sz="2800" dirty="0">
                <a:ea typeface="Calibri" panose="020F0502020204030204"/>
                <a:cs typeface="Calibri" panose="020F0502020204030204"/>
              </a:rPr>
              <a:t>/al/artigos/reforma-tributaria-entenda-como-ela-afeta-o-seu-negocio. Acesso em: 20 out. 2025.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612228" y="6620300"/>
            <a:ext cx="13320000" cy="1686777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O sistema tributário brasileiro é marcado pela alta complexidade e burocracia, gerando ineficiência e custos elevados de conformidade. Diante disso, a Reforma Tributária, instituída pela Emenda Constitucional nº 132/2023 e regulamentada pela Lei Complementar nº 214/2025, estabelece um novo paradigma fiscal buscando simplificar e unificar os tributos sobre o consumo, substituindo gradualmente ICMS, ISS, IPI, PIS e COFINS pelo IBS, CBS e Imposto Seletivo, impactando todos os regimes, inclusive o Simples Nacional. Criado pela Lei Complementar nº 123/2006, o Simples visa facilitar a arrecadação das micro e pequenas empresas (</a:t>
            </a:r>
            <a:r>
              <a:rPr lang="pt-BR" sz="3200" dirty="0" err="1">
                <a:ea typeface="+mn-lt"/>
                <a:cs typeface="+mn-lt"/>
              </a:rPr>
              <a:t>MPEs</a:t>
            </a:r>
            <a:r>
              <a:rPr lang="pt-BR" sz="3200" dirty="0">
                <a:ea typeface="+mn-lt"/>
                <a:cs typeface="+mn-lt"/>
              </a:rPr>
              <a:t>). Nesse cenário, a reforma — a fim de alinhar o Simples Nacional ao novo panorama tributário — institui alterações normativas importantes ao regime. Nesse conjuntura, questiona-se como essas mudanças afetam o regime simplificado e demandam da </a:t>
            </a:r>
            <a:r>
              <a:rPr lang="pt-BR" sz="3200" dirty="0" err="1">
                <a:ea typeface="+mn-lt"/>
                <a:cs typeface="+mn-lt"/>
              </a:rPr>
              <a:t>MPEs</a:t>
            </a:r>
            <a:r>
              <a:rPr lang="pt-BR" sz="3200" dirty="0">
                <a:ea typeface="+mn-lt"/>
                <a:cs typeface="+mn-lt"/>
              </a:rPr>
              <a:t> ajustes contábeis e fiscais?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Parte-se da hipótese de que as novas regras trarão impactos significativos ao regime do Simples Nacional, aumentando a complexidade dos controles fiscais e exigindo maior preparo técnico dos profissionais contábeis.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O tema é relevante, pois </a:t>
            </a:r>
            <a:r>
              <a:rPr lang="pt-BR" sz="3200" dirty="0" err="1">
                <a:ea typeface="+mn-lt"/>
                <a:cs typeface="+mn-lt"/>
              </a:rPr>
              <a:t>MEs</a:t>
            </a:r>
            <a:r>
              <a:rPr lang="pt-BR" sz="3200" dirty="0">
                <a:ea typeface="+mn-lt"/>
                <a:cs typeface="+mn-lt"/>
              </a:rPr>
              <a:t> e </a:t>
            </a:r>
            <a:r>
              <a:rPr lang="pt-BR" sz="3200" dirty="0" err="1">
                <a:ea typeface="+mn-lt"/>
                <a:cs typeface="+mn-lt"/>
              </a:rPr>
              <a:t>EPPs</a:t>
            </a:r>
            <a:r>
              <a:rPr lang="pt-BR" sz="3200" dirty="0">
                <a:ea typeface="+mn-lt"/>
                <a:cs typeface="+mn-lt"/>
              </a:rPr>
              <a:t> representam mais de 90% das empresas brasileiras e têm grande importância econômica e social. 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O objetivo geral foi o de analisar os impactos da Reforma Tributária sobre o regime do Simples Nacional, identificando as principais alterações, desafios e medidas de adaptação necessárias para micro e pequenas empresas (MPES) do regime.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Para a realização do trabalho foi empregada a abordagem qualitativa e descritiva baseada em análise bibliográfica e documental, através de pesquisas em publicações especializadas, livros digitais, entrevistas e legislações, com o intuito de compreender as alterações introduzidas pela Reforma Tributária e seus respectivos impactos no regime do Simples Nacional.</a:t>
            </a:r>
            <a:endParaRPr lang="pt-BR" sz="3200" dirty="0"/>
          </a:p>
          <a:p>
            <a:pPr algn="just"/>
            <a:endParaRPr lang="pt-BR" dirty="0"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TÉCNICO EM CONTABILIDADE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786462" y="20919222"/>
            <a:ext cx="13320000" cy="8151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endParaRPr lang="pt-BR" sz="3600" b="1" dirty="0">
              <a:cs typeface="Calibri"/>
            </a:endParaRPr>
          </a:p>
          <a:p>
            <a:pPr algn="just"/>
            <a:r>
              <a:rPr lang="pt-BR" sz="3200" dirty="0">
                <a:cs typeface="Calibri"/>
              </a:rPr>
              <a:t>Em resumo, as alterações introduzidas pela Resolução CGSN nº 183/2025 ao Simples Nacional caracteriza o ponto inicial de modernização, integração e maior reponsabilidade nas rotinas operacionais, contábeis e fiscais das </a:t>
            </a:r>
            <a:r>
              <a:rPr lang="pt-BR" sz="3200" dirty="0" err="1">
                <a:cs typeface="Calibri"/>
              </a:rPr>
              <a:t>MPEs</a:t>
            </a:r>
            <a:r>
              <a:rPr lang="pt-BR" sz="3200" dirty="0">
                <a:cs typeface="Calibri"/>
              </a:rPr>
              <a:t> optantes pelo regime simplificado.</a:t>
            </a:r>
          </a:p>
          <a:p>
            <a:pPr algn="just"/>
            <a:r>
              <a:rPr lang="pt-BR" sz="3200" dirty="0">
                <a:cs typeface="Calibri"/>
              </a:rPr>
              <a:t>Mostrando que a abrangência da Reforma Tributária vai além do mero ajuste fiscal, reverberando na maneira como as micro e pequenas empresas organizam as operações, a contabilidade e executam a governança.</a:t>
            </a:r>
          </a:p>
          <a:p>
            <a:pPr algn="just"/>
            <a:r>
              <a:rPr lang="pt-BR" sz="3200" dirty="0">
                <a:cs typeface="Calibri"/>
              </a:rPr>
              <a:t>Portanto, ao fim do estudo, pode-se depreender que os desafios de adaptação e suas respectivas implicações contábeis, fiscais e operacionais são verdadeiras. Entende-se que tais modificações acompanham a transição para um novo paradigma tributário cujos processos são, necessariamente, desafiadores, visto que ocorrerá a implantação de um novo modus operandi fiscal. Nesse contexto, as alterações constituem a evolução do sistema tributário para um ambiente mais rigoroso e tecnológico, que exigem maiores e mais complexos controles fiscais, contábeis e digitais, mas ao mesmo tempo constituem-se como possibilidade de fortalecimento da gestão, profissionalização e solidificação de processos internos e planejamento estratégico mais rigoroso das </a:t>
            </a:r>
            <a:r>
              <a:rPr lang="pt-BR" sz="3200" dirty="0" err="1">
                <a:cs typeface="Calibri"/>
              </a:rPr>
              <a:t>MPEs</a:t>
            </a:r>
            <a:r>
              <a:rPr lang="pt-BR" sz="3200" dirty="0">
                <a:cs typeface="Calibri"/>
              </a:rPr>
              <a:t>.</a:t>
            </a:r>
          </a:p>
          <a:p>
            <a:pPr algn="just"/>
            <a:r>
              <a:rPr lang="pt-BR" sz="3200" dirty="0">
                <a:cs typeface="Calibri"/>
              </a:rPr>
              <a:t>A partir do exposto, constata-se que — no novo cenário —, a manutenção e competividade dessas empresas estão condicionadas à capacidade de adaptação ao novo ambiente fiscal. Nesse sentido, os negócios que de forma mais rápida buscarem estruturar a contabilidade e a governança fiscal através de soluções tecnológicas, se adequarão mais brevemente às exigências do novo paradigma tributário e procederão não apenas na conformidade fiscal, mas ganharam, também, um benefício competitivo no mercado.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686265" y="22907205"/>
            <a:ext cx="13245963" cy="10404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A Resolução CGSN nº 183/2025, a fim de alinhar o Simples Nacional ao novo modelo tributário, redefine o conceito de </a:t>
            </a:r>
            <a:r>
              <a:rPr lang="pt-BR" sz="3200" b="1" dirty="0">
                <a:ea typeface="+mn-lt"/>
                <a:cs typeface="+mn-lt"/>
              </a:rPr>
              <a:t>receita</a:t>
            </a:r>
            <a:r>
              <a:rPr lang="pt-BR" sz="3200" dirty="0">
                <a:ea typeface="+mn-lt"/>
                <a:cs typeface="+mn-lt"/>
              </a:rPr>
              <a:t> </a:t>
            </a:r>
            <a:r>
              <a:rPr lang="pt-BR" sz="3200" b="1" dirty="0">
                <a:ea typeface="+mn-lt"/>
                <a:cs typeface="+mn-lt"/>
              </a:rPr>
              <a:t>bruta</a:t>
            </a:r>
            <a:r>
              <a:rPr lang="pt-BR" sz="3200" dirty="0">
                <a:ea typeface="+mn-lt"/>
                <a:cs typeface="+mn-lt"/>
              </a:rPr>
              <a:t>, incluindo todas as receitas da atividade principal, o que amplia a base de cálculo e pode elevar a carga tributária. Estabelece que as </a:t>
            </a:r>
            <a:r>
              <a:rPr lang="pt-BR" sz="3200" b="1" dirty="0">
                <a:ea typeface="+mn-lt"/>
                <a:cs typeface="+mn-lt"/>
              </a:rPr>
              <a:t>obrigações</a:t>
            </a:r>
            <a:r>
              <a:rPr lang="pt-BR" sz="3200" dirty="0">
                <a:ea typeface="+mn-lt"/>
                <a:cs typeface="+mn-lt"/>
              </a:rPr>
              <a:t> </a:t>
            </a:r>
            <a:r>
              <a:rPr lang="pt-BR" sz="3200" b="1" dirty="0">
                <a:ea typeface="+mn-lt"/>
                <a:cs typeface="+mn-lt"/>
              </a:rPr>
              <a:t>acessórias</a:t>
            </a:r>
            <a:r>
              <a:rPr lang="pt-BR" sz="3200" dirty="0">
                <a:ea typeface="+mn-lt"/>
                <a:cs typeface="+mn-lt"/>
              </a:rPr>
              <a:t> (PGDAS-D, DEFIS e DASN-</a:t>
            </a:r>
            <a:r>
              <a:rPr lang="pt-BR" sz="3200" dirty="0" err="1">
                <a:ea typeface="+mn-lt"/>
                <a:cs typeface="+mn-lt"/>
              </a:rPr>
              <a:t>Simei</a:t>
            </a:r>
            <a:r>
              <a:rPr lang="pt-BR" sz="3200" dirty="0">
                <a:ea typeface="+mn-lt"/>
                <a:cs typeface="+mn-lt"/>
              </a:rPr>
              <a:t>) passam a ter natureza confessional, constituindo dívida tributária imediata. Altera a </a:t>
            </a:r>
            <a:r>
              <a:rPr lang="pt-BR" sz="3200" b="1" dirty="0">
                <a:ea typeface="+mn-lt"/>
                <a:cs typeface="+mn-lt"/>
              </a:rPr>
              <a:t>contagem</a:t>
            </a:r>
            <a:r>
              <a:rPr lang="pt-BR" sz="3200" dirty="0">
                <a:ea typeface="+mn-lt"/>
                <a:cs typeface="+mn-lt"/>
              </a:rPr>
              <a:t> </a:t>
            </a:r>
            <a:r>
              <a:rPr lang="pt-BR" sz="3200" b="1" dirty="0">
                <a:ea typeface="+mn-lt"/>
                <a:cs typeface="+mn-lt"/>
              </a:rPr>
              <a:t>da</a:t>
            </a:r>
            <a:r>
              <a:rPr lang="pt-BR" sz="3200" dirty="0">
                <a:ea typeface="+mn-lt"/>
                <a:cs typeface="+mn-lt"/>
              </a:rPr>
              <a:t> </a:t>
            </a:r>
            <a:r>
              <a:rPr lang="pt-BR" sz="3200" b="1" dirty="0">
                <a:ea typeface="+mn-lt"/>
                <a:cs typeface="+mn-lt"/>
              </a:rPr>
              <a:t>multa</a:t>
            </a:r>
            <a:r>
              <a:rPr lang="pt-BR" sz="3200" dirty="0">
                <a:ea typeface="+mn-lt"/>
                <a:cs typeface="+mn-lt"/>
              </a:rPr>
              <a:t> por atraso ou erro no PGDAS-D, que agora incide a partir do dia seguinte ao prazo de entrega. Permite a </a:t>
            </a:r>
            <a:r>
              <a:rPr lang="pt-BR" sz="3200" b="1" dirty="0">
                <a:ea typeface="+mn-lt"/>
                <a:cs typeface="+mn-lt"/>
              </a:rPr>
              <a:t>opção</a:t>
            </a:r>
            <a:r>
              <a:rPr lang="pt-BR" sz="3200" dirty="0">
                <a:ea typeface="+mn-lt"/>
                <a:cs typeface="+mn-lt"/>
              </a:rPr>
              <a:t> </a:t>
            </a:r>
            <a:r>
              <a:rPr lang="pt-BR" sz="3200" b="1" dirty="0">
                <a:ea typeface="+mn-lt"/>
                <a:cs typeface="+mn-lt"/>
              </a:rPr>
              <a:t>pelo</a:t>
            </a:r>
            <a:r>
              <a:rPr lang="pt-BR" sz="3200" dirty="0">
                <a:ea typeface="+mn-lt"/>
                <a:cs typeface="+mn-lt"/>
              </a:rPr>
              <a:t> </a:t>
            </a:r>
            <a:r>
              <a:rPr lang="pt-BR" sz="3200" b="1" dirty="0">
                <a:ea typeface="+mn-lt"/>
                <a:cs typeface="+mn-lt"/>
              </a:rPr>
              <a:t>Simples</a:t>
            </a:r>
            <a:r>
              <a:rPr lang="pt-BR" sz="3200" dirty="0">
                <a:ea typeface="+mn-lt"/>
                <a:cs typeface="+mn-lt"/>
              </a:rPr>
              <a:t> </a:t>
            </a:r>
            <a:r>
              <a:rPr lang="pt-BR" sz="3200" b="1" dirty="0">
                <a:ea typeface="+mn-lt"/>
                <a:cs typeface="+mn-lt"/>
              </a:rPr>
              <a:t>Nacional</a:t>
            </a:r>
            <a:r>
              <a:rPr lang="pt-BR" sz="3200" dirty="0">
                <a:ea typeface="+mn-lt"/>
                <a:cs typeface="+mn-lt"/>
              </a:rPr>
              <a:t> já no momento da inscrição do CNPJ, reduzindo a burocracia. Introduz a </a:t>
            </a:r>
            <a:r>
              <a:rPr lang="pt-BR" sz="3200" b="1" dirty="0">
                <a:ea typeface="+mn-lt"/>
                <a:cs typeface="+mn-lt"/>
              </a:rPr>
              <a:t>opção de apuração híbrida do IBS e da CBS</a:t>
            </a:r>
            <a:r>
              <a:rPr lang="pt-BR" sz="3200" dirty="0">
                <a:ea typeface="+mn-lt"/>
                <a:cs typeface="+mn-lt"/>
              </a:rPr>
              <a:t>, possibilitando recolhimento separado do DAS. Autoriza Estados e </a:t>
            </a:r>
            <a:r>
              <a:rPr lang="pt-BR" sz="3200" b="1" dirty="0">
                <a:ea typeface="+mn-lt"/>
                <a:cs typeface="+mn-lt"/>
              </a:rPr>
              <a:t>Municípios a exigir Escrituração Fiscal Digital,</a:t>
            </a:r>
            <a:r>
              <a:rPr lang="pt-BR" sz="3200" dirty="0">
                <a:ea typeface="+mn-lt"/>
                <a:cs typeface="+mn-lt"/>
              </a:rPr>
              <a:t> desde que ofereçam programa gratuito. 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Reforça a </a:t>
            </a:r>
            <a:r>
              <a:rPr lang="pt-BR" sz="3200" b="1" dirty="0">
                <a:ea typeface="+mn-lt"/>
                <a:cs typeface="+mn-lt"/>
              </a:rPr>
              <a:t>integração</a:t>
            </a:r>
            <a:r>
              <a:rPr lang="pt-BR" sz="3200" dirty="0">
                <a:ea typeface="+mn-lt"/>
                <a:cs typeface="+mn-lt"/>
              </a:rPr>
              <a:t> entre os </a:t>
            </a:r>
            <a:r>
              <a:rPr lang="pt-BR" sz="3200" b="1" dirty="0">
                <a:ea typeface="+mn-lt"/>
                <a:cs typeface="+mn-lt"/>
              </a:rPr>
              <a:t>fiscos</a:t>
            </a:r>
            <a:r>
              <a:rPr lang="pt-BR" sz="3200" dirty="0">
                <a:ea typeface="+mn-lt"/>
                <a:cs typeface="+mn-lt"/>
              </a:rPr>
              <a:t> federal, estadual e municipal, padronizando a fiscalização e o compartilhamento de dados. Essas alterações tornam o regime mais alinhado aos princípios da nova tributação sobre o consumo — transparência, neutralidade e não cumulatividade —, porém aumentam a complexidade operacional e o nível de controle exigido das micro e pequenas empresas.</a:t>
            </a:r>
            <a:endParaRPr lang="pt-BR" sz="3200" dirty="0">
              <a:ea typeface="Calibri"/>
              <a:cs typeface="Calibri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583578" y="650674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Tabela 1: Simples Nacional Antes e Depois da Reforma Tributária</a:t>
            </a:r>
          </a:p>
          <a:p>
            <a:pPr algn="ctr"/>
            <a:r>
              <a:rPr lang="pt-BR" sz="3600" b="1" dirty="0"/>
              <a:t>(LC nº 214/2025 e Res. CGSN nº 183/2025)</a:t>
            </a:r>
            <a:endParaRPr lang="pt-BR" sz="3200" dirty="0">
              <a:cs typeface="Calibri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735279" y="19035624"/>
            <a:ext cx="7631855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B20465DC-EBB8-482E-97F6-0740C722A9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1134857"/>
              </p:ext>
            </p:extLst>
          </p:nvPr>
        </p:nvGraphicFramePr>
        <p:xfrm>
          <a:off x="17807134" y="7898070"/>
          <a:ext cx="7560000" cy="11286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400403" imgH="8063210" progId="Word.Document.12">
                  <p:embed/>
                </p:oleObj>
              </mc:Choice>
              <mc:Fallback>
                <p:oleObj name="Document" r:id="rId4" imgW="5400403" imgH="80632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807134" y="7898070"/>
                        <a:ext cx="7560000" cy="112866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1063</Words>
  <Application>Microsoft Office PowerPoint</Application>
  <PresentationFormat>Personalizar</PresentationFormat>
  <Paragraphs>35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Document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45</cp:revision>
  <dcterms:created xsi:type="dcterms:W3CDTF">2017-11-28T14:46:21Z</dcterms:created>
  <dcterms:modified xsi:type="dcterms:W3CDTF">2025-11-19T11:53:42Z</dcterms:modified>
</cp:coreProperties>
</file>